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0" r:id="rId1"/>
  </p:sldMasterIdLst>
  <p:notesMasterIdLst>
    <p:notesMasterId r:id="rId16"/>
  </p:notesMasterIdLst>
  <p:handoutMasterIdLst>
    <p:handoutMasterId r:id="rId17"/>
  </p:handoutMasterIdLst>
  <p:sldIdLst>
    <p:sldId id="256" r:id="rId2"/>
    <p:sldId id="288" r:id="rId3"/>
    <p:sldId id="349" r:id="rId4"/>
    <p:sldId id="361" r:id="rId5"/>
    <p:sldId id="298" r:id="rId6"/>
    <p:sldId id="297" r:id="rId7"/>
    <p:sldId id="351" r:id="rId8"/>
    <p:sldId id="311" r:id="rId9"/>
    <p:sldId id="318" r:id="rId10"/>
    <p:sldId id="319" r:id="rId11"/>
    <p:sldId id="359" r:id="rId12"/>
    <p:sldId id="360" r:id="rId13"/>
    <p:sldId id="374" r:id="rId14"/>
    <p:sldId id="375" r:id="rId15"/>
  </p:sldIdLst>
  <p:sldSz cx="9144000" cy="6858000" type="screen4x3"/>
  <p:notesSz cx="6946900" cy="9283700"/>
  <p:defaultTextStyle>
    <a:defPPr>
      <a:defRPr lang="en-AU"/>
    </a:defPPr>
    <a:lvl1pPr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1pPr>
    <a:lvl2pPr marL="4572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2pPr>
    <a:lvl3pPr marL="9144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3pPr>
    <a:lvl4pPr marL="13716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4pPr>
    <a:lvl5pPr marL="18288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5pPr>
    <a:lvl6pPr marL="2286000" algn="l" defTabSz="914400" rtl="0" eaLnBrk="1" latinLnBrk="0" hangingPunct="1">
      <a:defRPr sz="2000" kern="1200">
        <a:solidFill>
          <a:schemeClr val="tx1"/>
        </a:solidFill>
        <a:latin typeface="Century Schoolbook" pitchFamily="18" charset="0"/>
        <a:ea typeface="+mn-ea"/>
        <a:cs typeface="Times New Roman" pitchFamily="18" charset="0"/>
      </a:defRPr>
    </a:lvl6pPr>
    <a:lvl7pPr marL="2743200" algn="l" defTabSz="914400" rtl="0" eaLnBrk="1" latinLnBrk="0" hangingPunct="1">
      <a:defRPr sz="2000" kern="1200">
        <a:solidFill>
          <a:schemeClr val="tx1"/>
        </a:solidFill>
        <a:latin typeface="Century Schoolbook" pitchFamily="18" charset="0"/>
        <a:ea typeface="+mn-ea"/>
        <a:cs typeface="Times New Roman" pitchFamily="18" charset="0"/>
      </a:defRPr>
    </a:lvl7pPr>
    <a:lvl8pPr marL="3200400" algn="l" defTabSz="914400" rtl="0" eaLnBrk="1" latinLnBrk="0" hangingPunct="1">
      <a:defRPr sz="2000" kern="1200">
        <a:solidFill>
          <a:schemeClr val="tx1"/>
        </a:solidFill>
        <a:latin typeface="Century Schoolbook" pitchFamily="18" charset="0"/>
        <a:ea typeface="+mn-ea"/>
        <a:cs typeface="Times New Roman" pitchFamily="18" charset="0"/>
      </a:defRPr>
    </a:lvl8pPr>
    <a:lvl9pPr marL="3657600" algn="l" defTabSz="914400" rtl="0" eaLnBrk="1" latinLnBrk="0" hangingPunct="1">
      <a:defRPr sz="2000" kern="1200">
        <a:solidFill>
          <a:schemeClr val="tx1"/>
        </a:solidFill>
        <a:latin typeface="Century Schoolbook"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575" autoAdjust="0"/>
  </p:normalViewPr>
  <p:slideViewPr>
    <p:cSldViewPr>
      <p:cViewPr varScale="1">
        <p:scale>
          <a:sx n="80" d="100"/>
          <a:sy n="80" d="100"/>
        </p:scale>
        <p:origin x="1522" y="12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9900" cy="46355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935413" y="0"/>
            <a:ext cx="3009900" cy="463550"/>
          </a:xfrm>
          <a:prstGeom prst="rect">
            <a:avLst/>
          </a:prstGeom>
        </p:spPr>
        <p:txBody>
          <a:bodyPr vert="horz" lIns="91440" tIns="45720" rIns="91440" bIns="45720" rtlCol="0"/>
          <a:lstStyle>
            <a:lvl1pPr algn="r">
              <a:defRPr sz="1200"/>
            </a:lvl1pPr>
          </a:lstStyle>
          <a:p>
            <a:fld id="{B07E39C1-1B8A-4695-AAAB-BEAF624A6542}" type="datetimeFigureOut">
              <a:rPr lang="en-AU" smtClean="0"/>
              <a:t>15/07/2021</a:t>
            </a:fld>
            <a:endParaRPr lang="en-AU"/>
          </a:p>
        </p:txBody>
      </p:sp>
      <p:sp>
        <p:nvSpPr>
          <p:cNvPr id="4" name="Footer Placeholder 3"/>
          <p:cNvSpPr>
            <a:spLocks noGrp="1"/>
          </p:cNvSpPr>
          <p:nvPr>
            <p:ph type="ftr" sz="quarter" idx="2"/>
          </p:nvPr>
        </p:nvSpPr>
        <p:spPr>
          <a:xfrm>
            <a:off x="0" y="8818563"/>
            <a:ext cx="3009900" cy="46355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935413" y="8818563"/>
            <a:ext cx="3009900" cy="463550"/>
          </a:xfrm>
          <a:prstGeom prst="rect">
            <a:avLst/>
          </a:prstGeom>
        </p:spPr>
        <p:txBody>
          <a:bodyPr vert="horz" lIns="91440" tIns="45720" rIns="91440" bIns="45720" rtlCol="0" anchor="b"/>
          <a:lstStyle>
            <a:lvl1pPr algn="r">
              <a:defRPr sz="1200"/>
            </a:lvl1pPr>
          </a:lstStyle>
          <a:p>
            <a:fld id="{C2757211-C0E4-4950-B7AC-DC5EC11DFEA5}" type="slidenum">
              <a:rPr lang="en-AU" smtClean="0"/>
              <a:t>‹#›</a:t>
            </a:fld>
            <a:endParaRPr lang="en-AU"/>
          </a:p>
        </p:txBody>
      </p:sp>
    </p:spTree>
    <p:extLst>
      <p:ext uri="{BB962C8B-B14F-4D97-AF65-F5344CB8AC3E}">
        <p14:creationId xmlns:p14="http://schemas.microsoft.com/office/powerpoint/2010/main" val="35353090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899" name="Rectangle 3"/>
          <p:cNvSpPr>
            <a:spLocks noGrp="1" noChangeArrowheads="1"/>
          </p:cNvSpPr>
          <p:nvPr>
            <p:ph type="dt" idx="1"/>
          </p:nvPr>
        </p:nvSpPr>
        <p:spPr bwMode="auto">
          <a:xfrm>
            <a:off x="393700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a:defRPr sz="1200">
                <a:latin typeface="Times New Roman" pitchFamily="18" charset="0"/>
              </a:defRPr>
            </a:lvl1pPr>
          </a:lstStyle>
          <a:p>
            <a:pPr>
              <a:defRPr/>
            </a:pPr>
            <a:endParaRPr lang="en-AU"/>
          </a:p>
        </p:txBody>
      </p:sp>
      <p:sp>
        <p:nvSpPr>
          <p:cNvPr id="22532"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a:defRPr sz="1200">
                <a:latin typeface="Times New Roman" pitchFamily="18" charset="0"/>
              </a:defRPr>
            </a:lvl1pPr>
          </a:lstStyle>
          <a:p>
            <a:pPr>
              <a:defRPr/>
            </a:pPr>
            <a:fld id="{E1FEF172-6A83-4731-A5BB-B1CD604B7D28}" type="slidenum">
              <a:rPr lang="en-AU"/>
              <a:pPr>
                <a:defRPr/>
              </a:pPr>
              <a:t>‹#›</a:t>
            </a:fld>
            <a:endParaRPr lang="en-AU"/>
          </a:p>
        </p:txBody>
      </p:sp>
    </p:spTree>
    <p:extLst>
      <p:ext uri="{BB962C8B-B14F-4D97-AF65-F5344CB8AC3E}">
        <p14:creationId xmlns:p14="http://schemas.microsoft.com/office/powerpoint/2010/main" val="27930603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pPr>
              <a:defRPr/>
            </a:pPr>
            <a:endParaRPr lang="en-AU"/>
          </a:p>
        </p:txBody>
      </p:sp>
      <p:sp>
        <p:nvSpPr>
          <p:cNvPr id="20" name="Footer Placeholder 19"/>
          <p:cNvSpPr>
            <a:spLocks noGrp="1"/>
          </p:cNvSpPr>
          <p:nvPr>
            <p:ph type="ftr" sz="quarter" idx="11"/>
          </p:nvPr>
        </p:nvSpPr>
        <p:spPr/>
        <p:txBody>
          <a:bodyPr/>
          <a:lstStyle/>
          <a:p>
            <a:pPr>
              <a:defRPr/>
            </a:pPr>
            <a:endParaRPr lang="en-AU"/>
          </a:p>
        </p:txBody>
      </p:sp>
      <p:sp>
        <p:nvSpPr>
          <p:cNvPr id="10" name="Slide Number Placeholder 9"/>
          <p:cNvSpPr>
            <a:spLocks noGrp="1"/>
          </p:cNvSpPr>
          <p:nvPr>
            <p:ph type="sldNum" sz="quarter" idx="12"/>
          </p:nvPr>
        </p:nvSpPr>
        <p:spPr/>
        <p:txBody>
          <a:bodyPr/>
          <a:lstStyle/>
          <a:p>
            <a:pPr>
              <a:defRPr/>
            </a:pPr>
            <a:fld id="{1D127592-F72E-4591-98E4-C2971603B0C4}" type="slidenum">
              <a:rPr lang="en-AU" smtClean="0"/>
              <a:pPr>
                <a:defRPr/>
              </a:pPr>
              <a:t>‹#›</a:t>
            </a:fld>
            <a:endParaRPr lang="en-AU"/>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1252A3BA-CD61-41C6-9D07-C6F6526E34C1}" type="slidenum">
              <a:rPr lang="en-AU" smtClean="0"/>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1228F27B-E67E-484A-B179-5801CAEA666F}" type="slidenum">
              <a:rPr lang="en-AU" smtClean="0"/>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9FA6D4B9-5DF6-475F-8AAA-5F9454911227}" type="slidenum">
              <a:rPr lang="en-AU" smtClean="0"/>
              <a:pPr>
                <a:defRPr/>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4D172A70-4392-485C-9436-D0C8BAA54ADE}" type="slidenum">
              <a:rPr lang="en-AU" smtClean="0"/>
              <a:pPr>
                <a:defRPr/>
              </a:pPr>
              <a:t>‹#›</a:t>
            </a:fld>
            <a:endParaRPr lang="en-AU"/>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34E22EA5-BCE4-45C4-9D1A-BA8B4C8DA341}" type="slidenum">
              <a:rPr lang="en-AU" smtClean="0"/>
              <a:pPr>
                <a:defRPr/>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endParaRPr lang="en-AU"/>
          </a:p>
        </p:txBody>
      </p:sp>
      <p:sp>
        <p:nvSpPr>
          <p:cNvPr id="8" name="Footer Placeholder 7"/>
          <p:cNvSpPr>
            <a:spLocks noGrp="1"/>
          </p:cNvSpPr>
          <p:nvPr>
            <p:ph type="ftr" sz="quarter" idx="11"/>
          </p:nvPr>
        </p:nvSpPr>
        <p:spPr/>
        <p:txBody>
          <a:bodyPr/>
          <a:lstStyle/>
          <a:p>
            <a:pPr>
              <a:defRPr/>
            </a:pPr>
            <a:endParaRPr lang="en-AU"/>
          </a:p>
        </p:txBody>
      </p:sp>
      <p:sp>
        <p:nvSpPr>
          <p:cNvPr id="9" name="Slide Number Placeholder 8"/>
          <p:cNvSpPr>
            <a:spLocks noGrp="1"/>
          </p:cNvSpPr>
          <p:nvPr>
            <p:ph type="sldNum" sz="quarter" idx="12"/>
          </p:nvPr>
        </p:nvSpPr>
        <p:spPr/>
        <p:txBody>
          <a:bodyPr/>
          <a:lstStyle/>
          <a:p>
            <a:pPr>
              <a:defRPr/>
            </a:pPr>
            <a:fld id="{29C1383F-8382-44CC-B38D-60512D83B75D}" type="slidenum">
              <a:rPr lang="en-AU" smtClean="0"/>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pPr>
              <a:defRPr/>
            </a:pPr>
            <a:endParaRPr lang="en-AU"/>
          </a:p>
        </p:txBody>
      </p:sp>
      <p:sp>
        <p:nvSpPr>
          <p:cNvPr id="4" name="Footer Placeholder 3"/>
          <p:cNvSpPr>
            <a:spLocks noGrp="1"/>
          </p:cNvSpPr>
          <p:nvPr>
            <p:ph type="ftr" sz="quarter" idx="11"/>
          </p:nvPr>
        </p:nvSpPr>
        <p:spPr/>
        <p:txBody>
          <a:bodyPr/>
          <a:lstStyle/>
          <a:p>
            <a:pPr>
              <a:defRPr/>
            </a:pPr>
            <a:endParaRPr lang="en-AU"/>
          </a:p>
        </p:txBody>
      </p:sp>
      <p:sp>
        <p:nvSpPr>
          <p:cNvPr id="5" name="Slide Number Placeholder 4"/>
          <p:cNvSpPr>
            <a:spLocks noGrp="1"/>
          </p:cNvSpPr>
          <p:nvPr>
            <p:ph type="sldNum" sz="quarter" idx="12"/>
          </p:nvPr>
        </p:nvSpPr>
        <p:spPr/>
        <p:txBody>
          <a:bodyPr/>
          <a:lstStyle/>
          <a:p>
            <a:pPr>
              <a:defRPr/>
            </a:pPr>
            <a:fld id="{B283C525-3E5D-4F42-9F93-715B26A6F302}" type="slidenum">
              <a:rPr lang="en-AU" smtClean="0"/>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pPr>
              <a:defRPr/>
            </a:pPr>
            <a:endParaRPr lang="en-AU"/>
          </a:p>
        </p:txBody>
      </p:sp>
      <p:sp>
        <p:nvSpPr>
          <p:cNvPr id="3" name="Footer Placeholder 2"/>
          <p:cNvSpPr>
            <a:spLocks noGrp="1"/>
          </p:cNvSpPr>
          <p:nvPr>
            <p:ph type="ftr" sz="quarter" idx="11"/>
          </p:nvPr>
        </p:nvSpPr>
        <p:spPr/>
        <p:txBody>
          <a:bodyPr/>
          <a:lstStyle/>
          <a:p>
            <a:pPr>
              <a:defRPr/>
            </a:pPr>
            <a:endParaRPr lang="en-AU"/>
          </a:p>
        </p:txBody>
      </p:sp>
      <p:sp>
        <p:nvSpPr>
          <p:cNvPr id="4" name="Slide Number Placeholder 3"/>
          <p:cNvSpPr>
            <a:spLocks noGrp="1"/>
          </p:cNvSpPr>
          <p:nvPr>
            <p:ph type="sldNum" sz="quarter" idx="12"/>
          </p:nvPr>
        </p:nvSpPr>
        <p:spPr/>
        <p:txBody>
          <a:bodyPr/>
          <a:lstStyle/>
          <a:p>
            <a:pPr>
              <a:defRPr/>
            </a:pPr>
            <a:fld id="{CD6EBE10-DA4D-4AC1-B1E6-8DFDF08878D8}" type="slidenum">
              <a:rPr lang="en-AU" smtClean="0"/>
              <a:pPr>
                <a:defRPr/>
              </a:pPr>
              <a:t>‹#›</a:t>
            </a:fld>
            <a:endParaRPr lang="en-AU"/>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04F51509-9679-4F2A-817E-C6A7E7788838}" type="slidenum">
              <a:rPr lang="en-AU" smtClean="0"/>
              <a:pPr>
                <a:defRPr/>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82FD4A17-F28B-4FF1-9AF9-47D3CA50E441}" type="slidenum">
              <a:rPr lang="en-AU" smtClean="0"/>
              <a:pPr>
                <a:defRPr/>
              </a:pPr>
              <a:t>‹#›</a:t>
            </a:fld>
            <a:endParaRPr lang="en-AU"/>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n-AU"/>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AU"/>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0B2B19CE-9ECD-4E14-98B8-877B49128761}" type="slidenum">
              <a:rPr lang="en-AU" smtClean="0"/>
              <a:pPr>
                <a:defRPr/>
              </a:pPr>
              <a:t>‹#›</a:t>
            </a:fld>
            <a:endParaRPr lang="en-AU"/>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31" r:id="rId1"/>
    <p:sldLayoutId id="2147483932" r:id="rId2"/>
    <p:sldLayoutId id="2147483933" r:id="rId3"/>
    <p:sldLayoutId id="2147483934" r:id="rId4"/>
    <p:sldLayoutId id="2147483935" r:id="rId5"/>
    <p:sldLayoutId id="2147483936" r:id="rId6"/>
    <p:sldLayoutId id="2147483937" r:id="rId7"/>
    <p:sldLayoutId id="2147483938" r:id="rId8"/>
    <p:sldLayoutId id="2147483939" r:id="rId9"/>
    <p:sldLayoutId id="2147483940" r:id="rId10"/>
    <p:sldLayoutId id="214748394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oogle.com/url?sa=i&amp;source=images&amp;cd=&amp;cad=rja&amp;uact=8&amp;ved=2ahUKEwiVgJP6mIDbAhUGjJQKHTgSAoYQjRx6BAgBEAU&amp;url=http://fsfgsip.org/flight-safety-foundation-hosts-webinars/&amp;psig=AOvVaw0MbplRcMNQleYSGoBop0X9&amp;ust=152621516990400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755576" y="260648"/>
            <a:ext cx="8338926" cy="1368152"/>
          </a:xfrm>
        </p:spPr>
        <p:txBody>
          <a:bodyPr>
            <a:normAutofit/>
          </a:bodyPr>
          <a:lstStyle/>
          <a:p>
            <a:pPr algn="ctr" eaLnBrk="1" hangingPunct="1"/>
            <a:r>
              <a:rPr lang="en-AU" sz="2800" b="1" dirty="0"/>
              <a:t>Week 12 Intercultural competence:  Training</a:t>
            </a:r>
            <a:endParaRPr lang="en-AU" sz="2800" dirty="0"/>
          </a:p>
        </p:txBody>
      </p:sp>
      <p:sp>
        <p:nvSpPr>
          <p:cNvPr id="2" name="AutoShape 2" descr="Image result for cultural diversity"/>
          <p:cNvSpPr>
            <a:spLocks noChangeAspect="1" noChangeArrowheads="1"/>
          </p:cNvSpPr>
          <p:nvPr/>
        </p:nvSpPr>
        <p:spPr bwMode="auto">
          <a:xfrm>
            <a:off x="6350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pic>
        <p:nvPicPr>
          <p:cNvPr id="4" name="Picture 4" descr="Image result for workshops clip art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8223" y="2002780"/>
            <a:ext cx="5176341" cy="278001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115616" y="404664"/>
            <a:ext cx="7498080" cy="1143000"/>
          </a:xfrm>
        </p:spPr>
        <p:txBody>
          <a:bodyPr>
            <a:normAutofit/>
          </a:bodyPr>
          <a:lstStyle/>
          <a:p>
            <a:pPr algn="ctr" eaLnBrk="1" hangingPunct="1"/>
            <a:r>
              <a:rPr lang="en-AU" sz="2800" b="1" dirty="0"/>
              <a:t>Challenges in intercultural training</a:t>
            </a:r>
          </a:p>
        </p:txBody>
      </p:sp>
      <p:sp>
        <p:nvSpPr>
          <p:cNvPr id="15363" name="Rectangle 3"/>
          <p:cNvSpPr>
            <a:spLocks noGrp="1" noChangeArrowheads="1"/>
          </p:cNvSpPr>
          <p:nvPr>
            <p:ph idx="1"/>
          </p:nvPr>
        </p:nvSpPr>
        <p:spPr>
          <a:xfrm>
            <a:off x="1619672" y="1556792"/>
            <a:ext cx="6480719" cy="2376735"/>
          </a:xfrm>
        </p:spPr>
        <p:txBody>
          <a:bodyPr>
            <a:normAutofit lnSpcReduction="10000"/>
          </a:bodyPr>
          <a:lstStyle/>
          <a:p>
            <a:pPr eaLnBrk="1" hangingPunct="1"/>
            <a:r>
              <a:rPr lang="en-AU" sz="2400" dirty="0"/>
              <a:t>Stereotyping, over-generalisation.</a:t>
            </a:r>
          </a:p>
          <a:p>
            <a:pPr eaLnBrk="1" hangingPunct="1"/>
            <a:r>
              <a:rPr lang="en-AU" sz="2400" dirty="0"/>
              <a:t>Uncooperative trainees who participate in a training program.</a:t>
            </a:r>
          </a:p>
          <a:p>
            <a:pPr eaLnBrk="1" hangingPunct="1"/>
            <a:r>
              <a:rPr lang="en-AU" sz="2400" dirty="0"/>
              <a:t>Assessment, how we know the training is effective.</a:t>
            </a:r>
          </a:p>
          <a:p>
            <a:pPr eaLnBrk="1" hangingPunct="1"/>
            <a:r>
              <a:rPr lang="en-AU" sz="2400" dirty="0"/>
              <a:t>Meeting the trainees’ needs.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br>
              <a:rPr lang="en-AU" sz="2400" b="1" dirty="0"/>
            </a:br>
            <a:r>
              <a:rPr lang="en-AU" sz="2800" b="1" dirty="0"/>
              <a:t>Assessing intercultural competence</a:t>
            </a:r>
          </a:p>
        </p:txBody>
      </p:sp>
      <p:sp>
        <p:nvSpPr>
          <p:cNvPr id="3" name="Content Placeholder 2"/>
          <p:cNvSpPr>
            <a:spLocks noGrp="1"/>
          </p:cNvSpPr>
          <p:nvPr>
            <p:ph idx="1"/>
          </p:nvPr>
        </p:nvSpPr>
        <p:spPr>
          <a:xfrm>
            <a:off x="1475656" y="1556792"/>
            <a:ext cx="7240848" cy="3493368"/>
          </a:xfrm>
        </p:spPr>
        <p:txBody>
          <a:bodyPr>
            <a:normAutofit/>
          </a:bodyPr>
          <a:lstStyle/>
          <a:p>
            <a:pPr marL="82296" indent="0">
              <a:buNone/>
            </a:pPr>
            <a:r>
              <a:rPr lang="en-AU" sz="2400" dirty="0"/>
              <a:t>Some techniques and strategies include:</a:t>
            </a:r>
          </a:p>
          <a:p>
            <a:pPr lvl="0"/>
            <a:r>
              <a:rPr lang="en-AU" sz="2400" dirty="0"/>
              <a:t>Questionnaires with closed and open-ended questions including longitudinal survey.</a:t>
            </a:r>
          </a:p>
          <a:p>
            <a:pPr lvl="0"/>
            <a:r>
              <a:rPr lang="en-AU" sz="2400" dirty="0"/>
              <a:t>Activities – resolving conflicts or problems.</a:t>
            </a:r>
          </a:p>
          <a:p>
            <a:pPr lvl="0"/>
            <a:r>
              <a:rPr lang="en-AU" sz="2400" dirty="0"/>
              <a:t>Dialogue, debate, discussion, and interviews.</a:t>
            </a:r>
          </a:p>
          <a:p>
            <a:pPr lvl="0"/>
            <a:r>
              <a:rPr lang="en-AU" sz="2400" dirty="0"/>
              <a:t>Simulations, presentations, poster sessions, role-plays.</a:t>
            </a:r>
          </a:p>
          <a:p>
            <a:pPr lvl="0"/>
            <a:r>
              <a:rPr lang="en-AU" sz="2400" dirty="0"/>
              <a:t>Peer-evaluation, group evaluation, self-evaluation or instructor evaluation. </a:t>
            </a:r>
          </a:p>
          <a:p>
            <a:endParaRPr lang="en-AU" dirty="0"/>
          </a:p>
        </p:txBody>
      </p:sp>
    </p:spTree>
    <p:extLst>
      <p:ext uri="{BB962C8B-B14F-4D97-AF65-F5344CB8AC3E}">
        <p14:creationId xmlns:p14="http://schemas.microsoft.com/office/powerpoint/2010/main" val="543901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6325" y="836712"/>
            <a:ext cx="7818072" cy="1143000"/>
          </a:xfrm>
        </p:spPr>
        <p:txBody>
          <a:bodyPr>
            <a:normAutofit/>
          </a:bodyPr>
          <a:lstStyle/>
          <a:p>
            <a:pPr algn="ctr"/>
            <a:r>
              <a:rPr lang="en-AU" sz="2800" b="1" dirty="0"/>
              <a:t>Questions to ask in selecting assessment tools</a:t>
            </a:r>
          </a:p>
        </p:txBody>
      </p:sp>
      <p:sp>
        <p:nvSpPr>
          <p:cNvPr id="3" name="Content Placeholder 2"/>
          <p:cNvSpPr>
            <a:spLocks noGrp="1"/>
          </p:cNvSpPr>
          <p:nvPr>
            <p:ph idx="1"/>
          </p:nvPr>
        </p:nvSpPr>
        <p:spPr>
          <a:xfrm>
            <a:off x="1260341" y="2060848"/>
            <a:ext cx="7674056" cy="3709392"/>
          </a:xfrm>
        </p:spPr>
        <p:txBody>
          <a:bodyPr>
            <a:normAutofit/>
          </a:bodyPr>
          <a:lstStyle/>
          <a:p>
            <a:r>
              <a:rPr lang="en-AU" sz="2400" dirty="0"/>
              <a:t>Is the tool compatible with your training objectives?</a:t>
            </a:r>
          </a:p>
          <a:p>
            <a:r>
              <a:rPr lang="en-AU" sz="2400" dirty="0"/>
              <a:t>Is it appropriate to the characteristics and level of your training participants?</a:t>
            </a:r>
          </a:p>
          <a:p>
            <a:r>
              <a:rPr lang="en-AU" sz="2400" dirty="0"/>
              <a:t>Is the tool based on a theoretical foundation?</a:t>
            </a:r>
          </a:p>
          <a:p>
            <a:r>
              <a:rPr lang="en-AU" sz="2400" dirty="0"/>
              <a:t>Does the tool have a cultural bias or can it be used for any ethnic/cultural group?</a:t>
            </a:r>
          </a:p>
          <a:p>
            <a:r>
              <a:rPr lang="en-AU" sz="2400" dirty="0"/>
              <a:t>Who are the results intended for – students, researchers, managers, administrators, supervisors?</a:t>
            </a:r>
          </a:p>
        </p:txBody>
      </p:sp>
    </p:spTree>
    <p:extLst>
      <p:ext uri="{BB962C8B-B14F-4D97-AF65-F5344CB8AC3E}">
        <p14:creationId xmlns:p14="http://schemas.microsoft.com/office/powerpoint/2010/main" val="909020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764704"/>
            <a:ext cx="7498080" cy="1143000"/>
          </a:xfrm>
        </p:spPr>
        <p:txBody>
          <a:bodyPr>
            <a:normAutofit/>
          </a:bodyPr>
          <a:lstStyle/>
          <a:p>
            <a:pPr algn="ctr"/>
            <a:r>
              <a:rPr lang="en-AU" sz="2800" b="1" dirty="0"/>
              <a:t>Next week (Week 13)</a:t>
            </a:r>
            <a:endParaRPr lang="en-AU" sz="2800" dirty="0"/>
          </a:p>
        </p:txBody>
      </p:sp>
      <p:sp>
        <p:nvSpPr>
          <p:cNvPr id="3" name="Content Placeholder 2"/>
          <p:cNvSpPr>
            <a:spLocks noGrp="1"/>
          </p:cNvSpPr>
          <p:nvPr>
            <p:ph idx="1"/>
          </p:nvPr>
        </p:nvSpPr>
        <p:spPr>
          <a:xfrm>
            <a:off x="1115616" y="2060848"/>
            <a:ext cx="7498080" cy="1584176"/>
          </a:xfrm>
        </p:spPr>
        <p:txBody>
          <a:bodyPr>
            <a:normAutofit/>
          </a:bodyPr>
          <a:lstStyle/>
          <a:p>
            <a:r>
              <a:rPr lang="en-AU" sz="2400" dirty="0"/>
              <a:t>There will be no class in Week 13 (see the ECP). Please use this time for self-directed learning and to work on your Assignment 3. </a:t>
            </a:r>
          </a:p>
          <a:p>
            <a:endParaRPr lang="en-AU" sz="2400" dirty="0"/>
          </a:p>
          <a:p>
            <a:endParaRPr lang="en-AU" sz="2400" dirty="0"/>
          </a:p>
          <a:p>
            <a:endParaRPr lang="en-AU" sz="2400" dirty="0"/>
          </a:p>
          <a:p>
            <a:endParaRPr lang="en-AU" sz="2400" dirty="0"/>
          </a:p>
          <a:p>
            <a:endParaRPr lang="en-AU" dirty="0"/>
          </a:p>
        </p:txBody>
      </p:sp>
    </p:spTree>
    <p:extLst>
      <p:ext uri="{BB962C8B-B14F-4D97-AF65-F5344CB8AC3E}">
        <p14:creationId xmlns:p14="http://schemas.microsoft.com/office/powerpoint/2010/main" val="229162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78442" y="1550983"/>
            <a:ext cx="4937752" cy="3421360"/>
          </a:xfrm>
        </p:spPr>
        <p:txBody>
          <a:bodyPr>
            <a:normAutofit/>
          </a:bodyPr>
          <a:lstStyle/>
          <a:p>
            <a:r>
              <a:rPr lang="en-AU" sz="2600" dirty="0"/>
              <a:t>Thank you for your participation in the course throughout the semester! It has been a delight to have taught and worked with you throughout the semester! </a:t>
            </a:r>
          </a:p>
          <a:p>
            <a:endParaRPr lang="en-AU" dirty="0"/>
          </a:p>
        </p:txBody>
      </p:sp>
      <p:pic>
        <p:nvPicPr>
          <p:cNvPr id="1026" name="Picture 2" descr="Image result for thank you clipar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5616" y="1556792"/>
            <a:ext cx="2880320" cy="2228328"/>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p:txBody>
          <a:bodyPr/>
          <a:lstStyle/>
          <a:p>
            <a:endParaRPr lang="en-AU" dirty="0"/>
          </a:p>
        </p:txBody>
      </p:sp>
    </p:spTree>
    <p:extLst>
      <p:ext uri="{BB962C8B-B14F-4D97-AF65-F5344CB8AC3E}">
        <p14:creationId xmlns:p14="http://schemas.microsoft.com/office/powerpoint/2010/main" val="1625123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43608" y="332656"/>
            <a:ext cx="7498080" cy="1143000"/>
          </a:xfrm>
        </p:spPr>
        <p:txBody>
          <a:bodyPr/>
          <a:lstStyle/>
          <a:p>
            <a:pPr algn="ctr" eaLnBrk="1" hangingPunct="1"/>
            <a:br>
              <a:rPr lang="en-AU" sz="2400" b="1" dirty="0"/>
            </a:br>
            <a:r>
              <a:rPr lang="en-AU" sz="2800" b="1" dirty="0"/>
              <a:t>Learning objectives</a:t>
            </a:r>
          </a:p>
        </p:txBody>
      </p:sp>
      <p:sp>
        <p:nvSpPr>
          <p:cNvPr id="4099" name="Rectangle 3"/>
          <p:cNvSpPr>
            <a:spLocks noGrp="1" noChangeArrowheads="1"/>
          </p:cNvSpPr>
          <p:nvPr>
            <p:ph idx="1"/>
          </p:nvPr>
        </p:nvSpPr>
        <p:spPr>
          <a:xfrm>
            <a:off x="1475656" y="1556792"/>
            <a:ext cx="7066032" cy="3528391"/>
          </a:xfrm>
        </p:spPr>
        <p:txBody>
          <a:bodyPr>
            <a:normAutofit/>
          </a:bodyPr>
          <a:lstStyle/>
          <a:p>
            <a:pPr eaLnBrk="1" hangingPunct="1">
              <a:buFontTx/>
              <a:buNone/>
            </a:pPr>
            <a:r>
              <a:rPr lang="en-AU" sz="2400" dirty="0"/>
              <a:t>At the end of this lecture, you should be able to:</a:t>
            </a:r>
          </a:p>
          <a:p>
            <a:pPr lvl="0"/>
            <a:r>
              <a:rPr lang="en-AU" sz="2400" dirty="0"/>
              <a:t>Define intercultural competence and its components.</a:t>
            </a:r>
          </a:p>
          <a:p>
            <a:pPr lvl="0"/>
            <a:r>
              <a:rPr lang="en-AU" sz="2400" dirty="0"/>
              <a:t>Identify areas where intercultural competence training can be applied.</a:t>
            </a:r>
          </a:p>
          <a:p>
            <a:pPr lvl="0"/>
            <a:r>
              <a:rPr lang="en-AU" sz="2400" dirty="0"/>
              <a:t>Design intercultural training programs and measures to assess their success.</a:t>
            </a:r>
          </a:p>
          <a:p>
            <a:pPr eaLnBrk="1" hangingPunct="1">
              <a:buFontTx/>
              <a:buNone/>
            </a:pPr>
            <a:endParaRPr lang="en-AU"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115616" y="764704"/>
            <a:ext cx="7705725" cy="863600"/>
          </a:xfrm>
        </p:spPr>
        <p:txBody>
          <a:bodyPr>
            <a:normAutofit/>
          </a:bodyPr>
          <a:lstStyle/>
          <a:p>
            <a:pPr algn="ctr" eaLnBrk="1" hangingPunct="1"/>
            <a:r>
              <a:rPr lang="en-AU" sz="2800" b="1" dirty="0"/>
              <a:t>Define intercultural competence</a:t>
            </a:r>
          </a:p>
        </p:txBody>
      </p:sp>
      <p:sp>
        <p:nvSpPr>
          <p:cNvPr id="8195" name="Rectangle 3"/>
          <p:cNvSpPr>
            <a:spLocks noGrp="1" noChangeArrowheads="1"/>
          </p:cNvSpPr>
          <p:nvPr>
            <p:ph idx="1"/>
          </p:nvPr>
        </p:nvSpPr>
        <p:spPr>
          <a:xfrm>
            <a:off x="1259631" y="1694508"/>
            <a:ext cx="7573913" cy="4608512"/>
          </a:xfrm>
        </p:spPr>
        <p:txBody>
          <a:bodyPr>
            <a:normAutofit/>
          </a:bodyPr>
          <a:lstStyle/>
          <a:p>
            <a:r>
              <a:rPr lang="en-AU" sz="2400" dirty="0"/>
              <a:t>Intercultural competence is broadly defined as “appropriate and effective communication and behaviour in intercultural situations” (</a:t>
            </a:r>
            <a:r>
              <a:rPr lang="en-AU" sz="2400" dirty="0" err="1"/>
              <a:t>Deardorff</a:t>
            </a:r>
            <a:r>
              <a:rPr lang="en-AU" sz="2400" dirty="0"/>
              <a:t>, 2009, xi). </a:t>
            </a:r>
          </a:p>
          <a:p>
            <a:endParaRPr lang="en-AU" sz="2400" dirty="0"/>
          </a:p>
          <a:p>
            <a:r>
              <a:rPr lang="en-AU" sz="2400" dirty="0"/>
              <a:t>Key to intercultural competence is the </a:t>
            </a:r>
            <a:r>
              <a:rPr lang="en-AU" sz="2400" b="1" dirty="0">
                <a:solidFill>
                  <a:schemeClr val="accent3">
                    <a:lumMod val="50000"/>
                  </a:schemeClr>
                </a:solidFill>
              </a:rPr>
              <a:t>appropriateness </a:t>
            </a:r>
            <a:r>
              <a:rPr lang="en-AU" sz="2400" dirty="0"/>
              <a:t>and </a:t>
            </a:r>
            <a:r>
              <a:rPr lang="en-AU" sz="2400" b="1" dirty="0">
                <a:solidFill>
                  <a:schemeClr val="accent3">
                    <a:lumMod val="50000"/>
                  </a:schemeClr>
                </a:solidFill>
              </a:rPr>
              <a:t>effectiveness</a:t>
            </a:r>
            <a:r>
              <a:rPr lang="en-AU" sz="2400" dirty="0"/>
              <a:t> in managing communication with people from diverse cultures.</a:t>
            </a:r>
          </a:p>
          <a:p>
            <a:pPr eaLnBrk="1" hangingPunct="1"/>
            <a:endParaRPr lang="en-AU" sz="2400" dirty="0"/>
          </a:p>
          <a:p>
            <a:pPr marL="0">
              <a:spcBef>
                <a:spcPts val="0"/>
              </a:spcBef>
              <a:buNone/>
            </a:pPr>
            <a:r>
              <a:rPr lang="en-AU" sz="2000" dirty="0" err="1"/>
              <a:t>Dearforff</a:t>
            </a:r>
            <a:r>
              <a:rPr lang="en-AU" sz="2000" dirty="0"/>
              <a:t>, D. K. (2009) (Ed.). </a:t>
            </a:r>
            <a:r>
              <a:rPr lang="en-AU" sz="2000" i="1" dirty="0"/>
              <a:t>The Sage handbook of intercultural </a:t>
            </a:r>
          </a:p>
          <a:p>
            <a:pPr marL="0">
              <a:spcBef>
                <a:spcPts val="0"/>
              </a:spcBef>
              <a:buNone/>
            </a:pPr>
            <a:r>
              <a:rPr lang="en-AU" sz="2000" i="1" dirty="0"/>
              <a:t>competence</a:t>
            </a:r>
            <a:r>
              <a:rPr lang="en-AU" sz="2000" dirty="0"/>
              <a:t>. Thousand Oaks, CA: Sage.</a:t>
            </a:r>
          </a:p>
          <a:p>
            <a:pPr eaLnBrk="1" hangingPunct="1">
              <a:buFontTx/>
              <a:buNone/>
            </a:pPr>
            <a:endParaRPr lang="en-AU" sz="2000" dirty="0"/>
          </a:p>
          <a:p>
            <a:pPr eaLnBrk="1" hangingPunct="1"/>
            <a:endParaRPr lang="en-AU" dirty="0"/>
          </a:p>
          <a:p>
            <a:pPr eaLnBrk="1" hangingPunct="1"/>
            <a:endParaRPr lang="en-AU" dirty="0"/>
          </a:p>
          <a:p>
            <a:pPr eaLnBrk="1" hangingPunct="1"/>
            <a:endParaRPr lang="en-AU" dirty="0"/>
          </a:p>
          <a:p>
            <a:pPr eaLnBrk="1" hangingPunct="1">
              <a:buFontTx/>
              <a:buNone/>
            </a:pPr>
            <a:endParaRPr lang="en-AU" dirty="0"/>
          </a:p>
        </p:txBody>
      </p:sp>
    </p:spTree>
    <p:extLst>
      <p:ext uri="{BB962C8B-B14F-4D97-AF65-F5344CB8AC3E}">
        <p14:creationId xmlns:p14="http://schemas.microsoft.com/office/powerpoint/2010/main" val="4146409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099932" y="476672"/>
            <a:ext cx="7498080" cy="1143000"/>
          </a:xfrm>
        </p:spPr>
        <p:txBody>
          <a:bodyPr>
            <a:normAutofit/>
          </a:bodyPr>
          <a:lstStyle/>
          <a:p>
            <a:pPr algn="ctr" eaLnBrk="1" hangingPunct="1"/>
            <a:r>
              <a:rPr lang="en-AU" sz="2800" b="1" dirty="0"/>
              <a:t>Components of intercultural competence</a:t>
            </a:r>
          </a:p>
        </p:txBody>
      </p:sp>
      <p:sp>
        <p:nvSpPr>
          <p:cNvPr id="19459" name="Rectangle 3"/>
          <p:cNvSpPr>
            <a:spLocks noGrp="1" noChangeArrowheads="1"/>
          </p:cNvSpPr>
          <p:nvPr>
            <p:ph idx="1"/>
          </p:nvPr>
        </p:nvSpPr>
        <p:spPr>
          <a:xfrm>
            <a:off x="1115616" y="1700808"/>
            <a:ext cx="7848872" cy="4464496"/>
          </a:xfrm>
        </p:spPr>
        <p:txBody>
          <a:bodyPr>
            <a:normAutofit lnSpcReduction="10000"/>
          </a:bodyPr>
          <a:lstStyle/>
          <a:p>
            <a:pPr marL="0" lvl="0" indent="0">
              <a:buNone/>
            </a:pPr>
            <a:r>
              <a:rPr lang="en-AU" sz="2400" dirty="0" err="1"/>
              <a:t>Spitzberg</a:t>
            </a:r>
            <a:r>
              <a:rPr lang="en-AU" sz="2400" dirty="0"/>
              <a:t> and </a:t>
            </a:r>
            <a:r>
              <a:rPr lang="en-AU" sz="2400" dirty="0" err="1"/>
              <a:t>Cupach</a:t>
            </a:r>
            <a:r>
              <a:rPr lang="en-AU" sz="2400" dirty="0"/>
              <a:t> (1984):</a:t>
            </a:r>
          </a:p>
          <a:p>
            <a:pPr marL="0" lvl="0"/>
            <a:r>
              <a:rPr lang="en-AU" sz="2400" i="1" dirty="0"/>
              <a:t>The knowledge component</a:t>
            </a:r>
            <a:endParaRPr lang="en-AU" sz="2400" dirty="0"/>
          </a:p>
          <a:p>
            <a:pPr marL="0" indent="0">
              <a:buNone/>
            </a:pPr>
            <a:r>
              <a:rPr lang="en-AU" sz="2400" dirty="0"/>
              <a:t>The level of cultural knowledge a person has about another person or group with whom he or she is interacting.   </a:t>
            </a:r>
          </a:p>
          <a:p>
            <a:pPr marL="0" indent="0">
              <a:buNone/>
            </a:pPr>
            <a:endParaRPr lang="en-AU" sz="2400" dirty="0"/>
          </a:p>
          <a:p>
            <a:pPr marL="0" lvl="0"/>
            <a:r>
              <a:rPr lang="en-AU" sz="2400" i="1" dirty="0"/>
              <a:t>The affective component</a:t>
            </a:r>
            <a:endParaRPr lang="en-AU" sz="2400" dirty="0"/>
          </a:p>
          <a:p>
            <a:pPr marL="0" indent="0">
              <a:buNone/>
            </a:pPr>
            <a:r>
              <a:rPr lang="en-AU" sz="2400" dirty="0"/>
              <a:t> The emotional aspects of an individual in a communication situation, such as fear, like, dislike, anger or stress. Emotions affect the motivation to interact with others from different cultures. </a:t>
            </a:r>
          </a:p>
          <a:p>
            <a:pPr marL="82296" indent="0">
              <a:lnSpc>
                <a:spcPct val="120000"/>
              </a:lnSpc>
              <a:buNone/>
            </a:pPr>
            <a:r>
              <a:rPr lang="en-AU" sz="2400" i="1" dirty="0"/>
              <a:t> </a:t>
            </a:r>
            <a:endParaRPr lang="en-AU" sz="2400" dirty="0"/>
          </a:p>
          <a:p>
            <a:pPr marL="82296" indent="0">
              <a:buNone/>
            </a:pPr>
            <a:endParaRPr lang="en-AU" sz="2000" dirty="0"/>
          </a:p>
          <a:p>
            <a:pPr marL="82296" indent="0">
              <a:buNone/>
            </a:pPr>
            <a:endParaRPr lang="en-AU" sz="2000" dirty="0"/>
          </a:p>
          <a:p>
            <a:pPr eaLnBrk="1" hangingPunct="1">
              <a:buFontTx/>
              <a:buNone/>
            </a:pPr>
            <a:endParaRPr lang="en-AU" sz="2000" dirty="0"/>
          </a:p>
          <a:p>
            <a:pPr eaLnBrk="1" hangingPunct="1">
              <a:buFontTx/>
              <a:buNone/>
            </a:pPr>
            <a:endParaRPr lang="en-AU" dirty="0"/>
          </a:p>
        </p:txBody>
      </p:sp>
    </p:spTree>
    <p:extLst>
      <p:ext uri="{BB962C8B-B14F-4D97-AF65-F5344CB8AC3E}">
        <p14:creationId xmlns:p14="http://schemas.microsoft.com/office/powerpoint/2010/main" val="2969209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48800" y="332656"/>
            <a:ext cx="8595200" cy="1143000"/>
          </a:xfrm>
        </p:spPr>
        <p:txBody>
          <a:bodyPr>
            <a:normAutofit/>
          </a:bodyPr>
          <a:lstStyle/>
          <a:p>
            <a:pPr algn="ctr" eaLnBrk="1" hangingPunct="1"/>
            <a:r>
              <a:rPr lang="en-AU" sz="2800" b="1" dirty="0"/>
              <a:t>Components of intercultural competence (cont’d)</a:t>
            </a:r>
          </a:p>
        </p:txBody>
      </p:sp>
      <p:sp>
        <p:nvSpPr>
          <p:cNvPr id="19459" name="Rectangle 3"/>
          <p:cNvSpPr>
            <a:spLocks noGrp="1" noChangeArrowheads="1"/>
          </p:cNvSpPr>
          <p:nvPr>
            <p:ph idx="1"/>
          </p:nvPr>
        </p:nvSpPr>
        <p:spPr>
          <a:xfrm>
            <a:off x="971600" y="1475656"/>
            <a:ext cx="7992888" cy="5256584"/>
          </a:xfrm>
        </p:spPr>
        <p:txBody>
          <a:bodyPr>
            <a:normAutofit/>
          </a:bodyPr>
          <a:lstStyle/>
          <a:p>
            <a:pPr marL="82296" lvl="0" indent="0">
              <a:lnSpc>
                <a:spcPct val="120000"/>
              </a:lnSpc>
              <a:buNone/>
            </a:pPr>
            <a:r>
              <a:rPr lang="en-AU" sz="2000" dirty="0" err="1"/>
              <a:t>Spitzberg</a:t>
            </a:r>
            <a:r>
              <a:rPr lang="en-AU" sz="2000" dirty="0"/>
              <a:t> and </a:t>
            </a:r>
            <a:r>
              <a:rPr lang="en-AU" sz="2000" dirty="0" err="1"/>
              <a:t>Cupach</a:t>
            </a:r>
            <a:r>
              <a:rPr lang="en-AU" sz="2000" dirty="0"/>
              <a:t> (1984):</a:t>
            </a:r>
          </a:p>
          <a:p>
            <a:pPr lvl="0"/>
            <a:r>
              <a:rPr lang="en-AU" sz="2000" i="1" dirty="0"/>
              <a:t>The psychomotor component</a:t>
            </a:r>
            <a:endParaRPr lang="en-AU" sz="2000" dirty="0"/>
          </a:p>
          <a:p>
            <a:pPr marL="82296" indent="0">
              <a:buNone/>
            </a:pPr>
            <a:r>
              <a:rPr lang="en-AU" sz="2000" dirty="0"/>
              <a:t>The actual enactment of the knowledge and affective components. It involves the ability to use verbal and nonverbal codes to communicate messages in an interaction. </a:t>
            </a:r>
          </a:p>
          <a:p>
            <a:pPr marL="82296" indent="0">
              <a:buNone/>
            </a:pPr>
            <a:endParaRPr lang="en-AU" sz="2000" dirty="0"/>
          </a:p>
          <a:p>
            <a:pPr lvl="0"/>
            <a:r>
              <a:rPr lang="en-AU" sz="2000" i="1" dirty="0"/>
              <a:t>The situational component</a:t>
            </a:r>
            <a:endParaRPr lang="en-AU" sz="2000" dirty="0"/>
          </a:p>
          <a:p>
            <a:pPr marL="82296" indent="0">
              <a:buNone/>
            </a:pPr>
            <a:r>
              <a:rPr lang="en-AU" sz="2000" dirty="0"/>
              <a:t>The actual context in which intercultural communication occurs, including environmental context, previous contact between the communicators, and status differential. </a:t>
            </a:r>
          </a:p>
          <a:p>
            <a:pPr marL="82296" indent="0">
              <a:buNone/>
            </a:pPr>
            <a:endParaRPr lang="en-AU" sz="2000" dirty="0"/>
          </a:p>
          <a:p>
            <a:pPr marL="82296" indent="0">
              <a:buNone/>
            </a:pPr>
            <a:r>
              <a:rPr lang="en-AU" sz="2000" dirty="0" err="1"/>
              <a:t>Spitzberg</a:t>
            </a:r>
            <a:r>
              <a:rPr lang="en-AU" sz="2000" dirty="0"/>
              <a:t>, B. H., &amp; </a:t>
            </a:r>
            <a:r>
              <a:rPr lang="en-AU" sz="2000" dirty="0" err="1"/>
              <a:t>Cupach</a:t>
            </a:r>
            <a:r>
              <a:rPr lang="en-AU" sz="2000" dirty="0"/>
              <a:t>, W. R. (1984). </a:t>
            </a:r>
            <a:r>
              <a:rPr lang="en-AU" sz="2000" i="1" dirty="0"/>
              <a:t>Interpersonal communication competence</a:t>
            </a:r>
            <a:r>
              <a:rPr lang="en-AU" sz="2000" dirty="0"/>
              <a:t>. Beverly Hills, CA: Sage.</a:t>
            </a:r>
          </a:p>
          <a:p>
            <a:pPr marL="82296" indent="0">
              <a:buNone/>
            </a:pPr>
            <a:endParaRPr lang="en-AU" sz="2000" dirty="0"/>
          </a:p>
          <a:p>
            <a:pPr eaLnBrk="1" hangingPunct="1">
              <a:buFontTx/>
              <a:buNone/>
            </a:pPr>
            <a:endParaRPr lang="en-AU" sz="2000" dirty="0"/>
          </a:p>
          <a:p>
            <a:pPr eaLnBrk="1" hangingPunct="1">
              <a:buFontTx/>
              <a:buNone/>
            </a:pPr>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lgn="ctr" eaLnBrk="1" hangingPunct="1"/>
            <a:br>
              <a:rPr lang="en-AU" sz="2400" b="1" dirty="0"/>
            </a:br>
            <a:r>
              <a:rPr lang="en-AU" sz="2800" b="1" dirty="0"/>
              <a:t>Relationship among the four components</a:t>
            </a:r>
          </a:p>
        </p:txBody>
      </p:sp>
      <p:sp>
        <p:nvSpPr>
          <p:cNvPr id="18435" name="Rectangle 3"/>
          <p:cNvSpPr>
            <a:spLocks noGrp="1" noChangeArrowheads="1"/>
          </p:cNvSpPr>
          <p:nvPr>
            <p:ph idx="1"/>
          </p:nvPr>
        </p:nvSpPr>
        <p:spPr>
          <a:xfrm>
            <a:off x="1187624" y="1556792"/>
            <a:ext cx="7632848" cy="4176464"/>
          </a:xfrm>
        </p:spPr>
        <p:txBody>
          <a:bodyPr>
            <a:normAutofit/>
          </a:bodyPr>
          <a:lstStyle/>
          <a:p>
            <a:r>
              <a:rPr lang="en-AU" sz="2400" dirty="0"/>
              <a:t>Generally, as knowledge increases, one’s attitudes to intercultural communication become more positive, and the motivation to engage in it increases.  As motivation increases, one is more likely to participate in intercultural communication. Greater opportunities for intercultural encounters enable the person to build a richer intercultural knowledge stock, which in turn facilitates subsequent communication. </a:t>
            </a:r>
          </a:p>
          <a:p>
            <a:pPr eaLnBrk="1" hangingPunct="1">
              <a:buFontTx/>
              <a:buNone/>
            </a:pPr>
            <a:endParaRPr lang="en-AU"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043608" y="188640"/>
            <a:ext cx="7498080" cy="1143000"/>
          </a:xfrm>
        </p:spPr>
        <p:txBody>
          <a:bodyPr>
            <a:normAutofit/>
          </a:bodyPr>
          <a:lstStyle/>
          <a:p>
            <a:pPr algn="ctr"/>
            <a:br>
              <a:rPr lang="en-AU" sz="2400" b="1" dirty="0"/>
            </a:br>
            <a:r>
              <a:rPr lang="en-AU" sz="2800" b="1" dirty="0"/>
              <a:t>Application of intercultural competence </a:t>
            </a:r>
          </a:p>
        </p:txBody>
      </p:sp>
      <p:sp>
        <p:nvSpPr>
          <p:cNvPr id="10" name="Content Placeholder 9"/>
          <p:cNvSpPr>
            <a:spLocks noGrp="1"/>
          </p:cNvSpPr>
          <p:nvPr>
            <p:ph idx="1"/>
          </p:nvPr>
        </p:nvSpPr>
        <p:spPr>
          <a:xfrm>
            <a:off x="1979712" y="1484784"/>
            <a:ext cx="6696744" cy="3744416"/>
          </a:xfrm>
        </p:spPr>
        <p:txBody>
          <a:bodyPr>
            <a:normAutofit lnSpcReduction="10000"/>
          </a:bodyPr>
          <a:lstStyle/>
          <a:p>
            <a:r>
              <a:rPr lang="en-AU" sz="2400" dirty="0"/>
              <a:t>Management of diversity in workplaces.</a:t>
            </a:r>
          </a:p>
          <a:p>
            <a:r>
              <a:rPr lang="en-AU" sz="2400" dirty="0"/>
              <a:t>International or global businesses.</a:t>
            </a:r>
          </a:p>
          <a:p>
            <a:r>
              <a:rPr lang="en-AU" sz="2400" dirty="0"/>
              <a:t>Teacher education.</a:t>
            </a:r>
          </a:p>
          <a:p>
            <a:r>
              <a:rPr lang="en-AU" sz="2400" dirty="0"/>
              <a:t>Foreign language education.</a:t>
            </a:r>
          </a:p>
          <a:p>
            <a:r>
              <a:rPr lang="en-AU" sz="2400" dirty="0"/>
              <a:t>Community or social work.</a:t>
            </a:r>
          </a:p>
          <a:p>
            <a:r>
              <a:rPr lang="en-AU" sz="2400" dirty="0"/>
              <a:t>Medical or health care professionals.</a:t>
            </a:r>
          </a:p>
          <a:p>
            <a:r>
              <a:rPr lang="en-AU" sz="2400" dirty="0"/>
              <a:t>Aged care providers.</a:t>
            </a:r>
          </a:p>
          <a:p>
            <a:r>
              <a:rPr lang="en-AU" sz="2400" dirty="0"/>
              <a:t>Family relationships. </a:t>
            </a:r>
          </a:p>
          <a:p>
            <a:r>
              <a:rPr lang="en-AU" sz="2400" dirty="0"/>
              <a:t>Other</a:t>
            </a:r>
          </a:p>
          <a:p>
            <a:endParaRPr lang="en-AU" sz="2400" dirty="0"/>
          </a:p>
        </p:txBody>
      </p:sp>
    </p:spTree>
    <p:extLst>
      <p:ext uri="{BB962C8B-B14F-4D97-AF65-F5344CB8AC3E}">
        <p14:creationId xmlns:p14="http://schemas.microsoft.com/office/powerpoint/2010/main" val="2085114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a:br>
              <a:rPr lang="en-AU" sz="1600" b="1" dirty="0"/>
            </a:br>
            <a:r>
              <a:rPr lang="en-AU" sz="2800" b="1" dirty="0"/>
              <a:t>Fundamentals of intercultural training</a:t>
            </a:r>
          </a:p>
        </p:txBody>
      </p:sp>
      <p:sp>
        <p:nvSpPr>
          <p:cNvPr id="12291" name="Rectangle 3"/>
          <p:cNvSpPr>
            <a:spLocks noGrp="1" noChangeArrowheads="1"/>
          </p:cNvSpPr>
          <p:nvPr>
            <p:ph idx="1"/>
          </p:nvPr>
        </p:nvSpPr>
        <p:spPr>
          <a:xfrm>
            <a:off x="1043608" y="1412776"/>
            <a:ext cx="7776864" cy="5328592"/>
          </a:xfrm>
        </p:spPr>
        <p:txBody>
          <a:bodyPr>
            <a:normAutofit/>
          </a:bodyPr>
          <a:lstStyle/>
          <a:p>
            <a:pPr marL="82296" lvl="0" indent="0">
              <a:buNone/>
            </a:pPr>
            <a:r>
              <a:rPr lang="en-AU" sz="2000" dirty="0" err="1"/>
              <a:t>Storti</a:t>
            </a:r>
            <a:r>
              <a:rPr lang="en-AU" sz="2000" dirty="0"/>
              <a:t> (2009) </a:t>
            </a:r>
          </a:p>
          <a:p>
            <a:pPr lvl="0"/>
            <a:r>
              <a:rPr lang="en-AU" sz="2000" dirty="0"/>
              <a:t>Define culture and explain how it will manifest in interactions with people from a different culture.</a:t>
            </a:r>
          </a:p>
          <a:p>
            <a:pPr lvl="0"/>
            <a:r>
              <a:rPr lang="en-AU" sz="2000" dirty="0"/>
              <a:t>Identify the key values and assumptions of the participants’ own culture.</a:t>
            </a:r>
          </a:p>
          <a:p>
            <a:pPr lvl="0"/>
            <a:r>
              <a:rPr lang="en-AU" sz="2000" dirty="0"/>
              <a:t>Identify the key values and assumptions of the target culture(s).</a:t>
            </a:r>
          </a:p>
          <a:p>
            <a:pPr lvl="0"/>
            <a:r>
              <a:rPr lang="en-AU" sz="2000" dirty="0"/>
              <a:t>Identify the key differences between one’s own and the target culture, the challenges, surprises, problems these differences cause, and offer strategies for dealing successfully with these issues.</a:t>
            </a:r>
          </a:p>
          <a:p>
            <a:pPr lvl="0"/>
            <a:r>
              <a:rPr lang="en-AU" sz="2000" dirty="0"/>
              <a:t>Deal with culture shock and cross-cultural adjustment (If it is training expatriates or immigrants).</a:t>
            </a:r>
          </a:p>
          <a:p>
            <a:pPr marL="82296" indent="0">
              <a:buNone/>
            </a:pPr>
            <a:endParaRPr lang="en-AU" sz="2000" dirty="0"/>
          </a:p>
          <a:p>
            <a:pPr marL="82296" indent="0">
              <a:buNone/>
            </a:pPr>
            <a:r>
              <a:rPr lang="en-AU" sz="1800" dirty="0" err="1"/>
              <a:t>Stori</a:t>
            </a:r>
            <a:r>
              <a:rPr lang="en-AU" sz="1800" dirty="0"/>
              <a:t>, C. (2009). Intercultural competence in human resources: Passing it on. In D. K. </a:t>
            </a:r>
            <a:r>
              <a:rPr lang="en-AU" sz="1800" dirty="0" err="1"/>
              <a:t>Deardorff</a:t>
            </a:r>
            <a:r>
              <a:rPr lang="en-AU" sz="1800" dirty="0"/>
              <a:t> (Ed.), </a:t>
            </a:r>
            <a:r>
              <a:rPr lang="en-AU" sz="1800" i="1" dirty="0"/>
              <a:t>The Sage handbook of intercultural competence </a:t>
            </a:r>
            <a:r>
              <a:rPr lang="en-AU" sz="1800" dirty="0"/>
              <a:t>(pp. 272-303). Thousand Oaks, CA: Sage.</a:t>
            </a:r>
          </a:p>
          <a:p>
            <a:endParaRPr lang="en-AU" sz="1600" i="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971600" y="404664"/>
            <a:ext cx="7498080" cy="1143000"/>
          </a:xfrm>
        </p:spPr>
        <p:txBody>
          <a:bodyPr>
            <a:normAutofit/>
          </a:bodyPr>
          <a:lstStyle/>
          <a:p>
            <a:pPr algn="ctr" eaLnBrk="1" hangingPunct="1"/>
            <a:r>
              <a:rPr lang="en-AU" sz="2800" b="1" dirty="0"/>
              <a:t>Factors to consider in training design</a:t>
            </a:r>
          </a:p>
        </p:txBody>
      </p:sp>
      <p:sp>
        <p:nvSpPr>
          <p:cNvPr id="14339" name="Rectangle 3"/>
          <p:cNvSpPr>
            <a:spLocks noGrp="1" noChangeArrowheads="1"/>
          </p:cNvSpPr>
          <p:nvPr>
            <p:ph idx="1"/>
          </p:nvPr>
        </p:nvSpPr>
        <p:spPr>
          <a:xfrm>
            <a:off x="1115616" y="1484784"/>
            <a:ext cx="5616624" cy="3024336"/>
          </a:xfrm>
        </p:spPr>
        <p:txBody>
          <a:bodyPr/>
          <a:lstStyle/>
          <a:p>
            <a:pPr lvl="0"/>
            <a:r>
              <a:rPr lang="en-AU" sz="2400" dirty="0"/>
              <a:t>The number of trainees in a training program.</a:t>
            </a:r>
          </a:p>
          <a:p>
            <a:pPr lvl="0"/>
            <a:r>
              <a:rPr lang="en-AU" sz="2400" dirty="0"/>
              <a:t>Previous knowledge and experience of the trainees.</a:t>
            </a:r>
          </a:p>
          <a:p>
            <a:pPr lvl="0"/>
            <a:r>
              <a:rPr lang="en-AU" sz="2400" dirty="0"/>
              <a:t>Target culture or country.</a:t>
            </a:r>
          </a:p>
          <a:p>
            <a:pPr lvl="0"/>
            <a:r>
              <a:rPr lang="en-AU" sz="2400" dirty="0"/>
              <a:t>Length of the training program.</a:t>
            </a:r>
          </a:p>
          <a:p>
            <a:endParaRPr lang="en-AU" sz="2000" dirty="0"/>
          </a:p>
        </p:txBody>
      </p:sp>
      <p:pic>
        <p:nvPicPr>
          <p:cNvPr id="1026" name="Picture 2" descr="Image result for training programs clipart fre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0512" y="1484784"/>
            <a:ext cx="2160240" cy="18425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1371</TotalTime>
  <Words>802</Words>
  <Application>Microsoft Office PowerPoint</Application>
  <PresentationFormat>全屏显示(4:3)</PresentationFormat>
  <Paragraphs>86</Paragraphs>
  <Slides>14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14</vt:i4>
      </vt:variant>
    </vt:vector>
  </HeadingPairs>
  <TitlesOfParts>
    <vt:vector size="21" baseType="lpstr">
      <vt:lpstr>Century Schoolbook</vt:lpstr>
      <vt:lpstr>Gill Sans MT</vt:lpstr>
      <vt:lpstr>Tahoma</vt:lpstr>
      <vt:lpstr>Times New Roman</vt:lpstr>
      <vt:lpstr>Verdana</vt:lpstr>
      <vt:lpstr>Wingdings 2</vt:lpstr>
      <vt:lpstr>Solstice</vt:lpstr>
      <vt:lpstr>Week 12 Intercultural competence:  Training</vt:lpstr>
      <vt:lpstr> Learning objectives</vt:lpstr>
      <vt:lpstr>Define intercultural competence</vt:lpstr>
      <vt:lpstr>Components of intercultural competence</vt:lpstr>
      <vt:lpstr>Components of intercultural competence (cont’d)</vt:lpstr>
      <vt:lpstr> Relationship among the four components</vt:lpstr>
      <vt:lpstr> Application of intercultural competence </vt:lpstr>
      <vt:lpstr> Fundamentals of intercultural training</vt:lpstr>
      <vt:lpstr>Factors to consider in training design</vt:lpstr>
      <vt:lpstr>Challenges in intercultural training</vt:lpstr>
      <vt:lpstr> Assessing intercultural competence</vt:lpstr>
      <vt:lpstr>Questions to ask in selecting assessment tools</vt:lpstr>
      <vt:lpstr>Next week (Week 13)</vt:lpstr>
      <vt:lpstr>PowerPoint 演示文稿</vt:lpstr>
    </vt:vector>
  </TitlesOfParts>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creator>Shuang Liu</dc:creator>
  <cp:lastModifiedBy>TIANHAO HE</cp:lastModifiedBy>
  <cp:revision>305</cp:revision>
  <cp:lastPrinted>1601-01-01T00:00:00Z</cp:lastPrinted>
  <dcterms:created xsi:type="dcterms:W3CDTF">2007-07-24T01:46:56Z</dcterms:created>
  <dcterms:modified xsi:type="dcterms:W3CDTF">2021-07-14T17:23:42Z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TC010183711033</vt:lpwstr>
  </property>
</Properties>
</file>